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8" r:id="rId2"/>
    <p:sldId id="257" r:id="rId3"/>
    <p:sldId id="26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9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352384"/>
        <c:axId val="40437440"/>
      </c:barChart>
      <c:catAx>
        <c:axId val="1103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437440"/>
        <c:crosses val="autoZero"/>
        <c:auto val="1"/>
        <c:lblAlgn val="ctr"/>
        <c:lblOffset val="100"/>
        <c:noMultiLvlLbl val="0"/>
      </c:catAx>
      <c:valAx>
        <c:axId val="4043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0352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744586614173226"/>
          <c:y val="0.89784079724409449"/>
          <c:w val="0.80344160104986861"/>
          <c:h val="8.34092027559055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2F00-9730-41C6-9723-914B511D0CCB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941C-BF32-48E6-887C-C1EEB92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1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C47-5BDA-46EF-98DA-A22319A91EA1}" type="datetime1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F8F1-895F-4D9F-BFD6-872A9F1BA4DD}" type="datetime1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FD05-6DF2-4FBE-80FB-952B5E6122ED}" type="datetime1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8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878-EDAC-4CD8-9416-F9782B708337}" type="datetime1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2D12-B5AE-472B-B911-DAE024D3F3CB}" type="datetime1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318F-70BD-4352-9A3C-FA4D4D00F33B}" type="datetime1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A33-C777-456D-9838-7EF2B4F5B275}" type="datetime1">
              <a:rPr lang="ru-RU" smtClean="0"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884C-7BA3-4A47-8FF4-B2036AB697D6}" type="datetime1">
              <a:rPr lang="ru-RU" smtClean="0"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A6D-C2D2-4F0A-91FE-D769127C9BE4}" type="datetime1">
              <a:rPr lang="ru-RU" smtClean="0"/>
              <a:t>07.06.2019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8525-BACD-42EF-A652-66B8577E367D}" type="datetime1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DC5-88C0-44D3-A027-F261B9CE2315}" type="datetime1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AB5BB2-39BD-491C-BD8C-47305A56CEDA}" type="datetime1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D86815-FC65-42D9-97FB-17820F9C3D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717032"/>
            <a:ext cx="8054280" cy="288032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40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Евразийский экономический союз в новой модели глобализации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6135237" cy="3475037"/>
          </a:xfrm>
        </p:spPr>
      </p:pic>
    </p:spTree>
    <p:extLst>
      <p:ext uri="{BB962C8B-B14F-4D97-AF65-F5344CB8AC3E}">
        <p14:creationId xmlns:p14="http://schemas.microsoft.com/office/powerpoint/2010/main" val="221593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10</a:t>
            </a:fld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568952" cy="6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монетизации в России, КНР и Японии (М2:ВВП)</a:t>
            </a:r>
            <a:r>
              <a:rPr lang="ru-RU" sz="2800" b="1" dirty="0" smtClean="0"/>
              <a:t> 	и Золото-валютные резервы (ЗВР)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48880"/>
            <a:ext cx="2952329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Избыток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денежной массы </a:t>
            </a:r>
            <a:r>
              <a:rPr lang="ru-RU" dirty="0" smtClean="0"/>
              <a:t>(КНР </a:t>
            </a:r>
            <a:r>
              <a:rPr lang="ru-RU" dirty="0"/>
              <a:t>и </a:t>
            </a:r>
            <a:r>
              <a:rPr lang="ru-RU" dirty="0" smtClean="0"/>
              <a:t>Японии)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7" y="2348880"/>
            <a:ext cx="3960435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необходимость </a:t>
            </a:r>
            <a:endParaRPr lang="ru-RU" dirty="0" smtClean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накопления ЗВР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599894" y="2431190"/>
            <a:ext cx="1152129" cy="122413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984457"/>
            <a:ext cx="2952329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Недостаток </a:t>
            </a:r>
            <a:r>
              <a:rPr lang="ru-RU" dirty="0" smtClean="0"/>
              <a:t>денежной </a:t>
            </a:r>
            <a:r>
              <a:rPr lang="ru-RU" dirty="0"/>
              <a:t>массы </a:t>
            </a:r>
            <a:r>
              <a:rPr lang="ru-RU" dirty="0" smtClean="0"/>
              <a:t>(Россия, ЕАЭС)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5" y="3984457"/>
            <a:ext cx="3960437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необходимость </a:t>
            </a:r>
            <a:r>
              <a:rPr lang="ru-RU" dirty="0" smtClean="0"/>
              <a:t>проведения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денежной  безналичной эмиссии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а не накопление ЗВР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599894" y="4066768"/>
            <a:ext cx="1152129" cy="122413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12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1" y="1556791"/>
            <a:ext cx="747143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Комплексная оценка системы экономической безопасности в разрезе</a:t>
            </a:r>
            <a:r>
              <a:rPr lang="en-US" sz="2400" b="1" dirty="0"/>
              <a:t> </a:t>
            </a:r>
            <a:r>
              <a:rPr lang="ru-RU" sz="2400" b="1" dirty="0"/>
              <a:t>ее основных подсистем за 2013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44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13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2088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2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Денежная эмиссия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48880"/>
            <a:ext cx="2952329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Центробанк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2348880"/>
            <a:ext cx="2952328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Объективно отобранные коммерческие банки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103949" y="1927135"/>
            <a:ext cx="1152129" cy="2232248"/>
          </a:xfrm>
          <a:prstGeom prst="downArrow">
            <a:avLst>
              <a:gd name="adj1" fmla="val 6221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Рефинансирует по низкой ставке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334" y="4869160"/>
            <a:ext cx="453672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Инвестиционные проекты региональных (не столичных) отечественных и евразийских товаропроизводителей, определённых на конкурсной основе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rot="5400000" flipV="1">
            <a:off x="5105619" y="3818603"/>
            <a:ext cx="2427665" cy="2409754"/>
          </a:xfrm>
          <a:prstGeom prst="bentUpArrow">
            <a:avLst>
              <a:gd name="adj1" fmla="val 30055"/>
              <a:gd name="adj2" fmla="val 21565"/>
              <a:gd name="adj3" fmla="val 2988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Финансируют по низкой ставке</a:t>
            </a:r>
          </a:p>
        </p:txBody>
      </p:sp>
    </p:spTree>
    <p:extLst>
      <p:ext uri="{BB962C8B-B14F-4D97-AF65-F5344CB8AC3E}">
        <p14:creationId xmlns:p14="http://schemas.microsoft.com/office/powerpoint/2010/main" val="2061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2560" y="1556792"/>
            <a:ext cx="374441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Различие правовых стандартов </a:t>
            </a:r>
          </a:p>
          <a:p>
            <a:pPr algn="ctr"/>
            <a:r>
              <a:rPr lang="ru-RU" sz="2000" dirty="0" smtClean="0"/>
              <a:t>(разрешительный характер регистрации </a:t>
            </a:r>
            <a:r>
              <a:rPr lang="ru-RU" sz="2000" dirty="0" err="1" smtClean="0"/>
              <a:t>юр.лиц</a:t>
            </a:r>
            <a:r>
              <a:rPr lang="ru-RU" sz="2000" dirty="0" smtClean="0"/>
              <a:t> (Россия) и заявительный (Казахстан))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556792"/>
            <a:ext cx="3744416" cy="17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Дискриминационные правовые стандарты </a:t>
            </a:r>
          </a:p>
          <a:p>
            <a:pPr algn="ctr"/>
            <a:r>
              <a:rPr lang="ru-RU" sz="2000" dirty="0" smtClean="0"/>
              <a:t>(обеспечение административных и финансовых преимуществ национальным субъектам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77072"/>
            <a:ext cx="856895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РАЗРЕШЕНИЕ ПРОТИВОРЕЧИЙ</a:t>
            </a:r>
          </a:p>
          <a:p>
            <a:pPr algn="ctr"/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Делегирование полномочий Евразийской экономической комиссии;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Унификация и гармонизация национального законодательства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Создание парламентского измерения ЕАЭС 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232720" y="350335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44208" y="350335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2828" y="548680"/>
            <a:ext cx="763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Противоречи</a:t>
            </a:r>
            <a:r>
              <a:rPr lang="ru-RU" sz="2400" b="1" dirty="0"/>
              <a:t>я</a:t>
            </a:r>
            <a:r>
              <a:rPr lang="ru-RU" sz="2400" b="1" dirty="0" smtClean="0"/>
              <a:t> </a:t>
            </a:r>
            <a:r>
              <a:rPr lang="ru-RU" sz="2400" b="1" dirty="0"/>
              <a:t>в национальном законодательстве</a:t>
            </a:r>
          </a:p>
        </p:txBody>
      </p:sp>
      <p:sp>
        <p:nvSpPr>
          <p:cNvPr id="11" name="Номер слайда 10"/>
          <p:cNvSpPr txBox="1">
            <a:spLocks/>
          </p:cNvSpPr>
          <p:nvPr/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49B74-5DB2-4B03-B1D2-7F6A3C51C318}" type="slidenum">
              <a:rPr lang="ru-RU" smtClean="0"/>
              <a:pPr/>
              <a:t>15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79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2095500" algn="l"/>
                <a:tab pos="2969895" algn="ctr"/>
              </a:tabLst>
            </a:pPr>
            <a:r>
              <a:rPr lang="ru-RU" sz="49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rebuchet MS" panose="020B0603020202020204" pitchFamily="34" charset="0"/>
                <a:ea typeface="Calibri"/>
                <a:cs typeface="Times New Roman"/>
              </a:rPr>
              <a:t>Модели </a:t>
            </a:r>
            <a:r>
              <a:rPr lang="ru-RU" sz="49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rebuchet MS" panose="020B0603020202020204" pitchFamily="34" charset="0"/>
                <a:ea typeface="Calibri"/>
                <a:cs typeface="Times New Roman"/>
              </a:rPr>
              <a:t>глобализации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407199"/>
              </p:ext>
            </p:extLst>
          </p:nvPr>
        </p:nvGraphicFramePr>
        <p:xfrm>
          <a:off x="107504" y="980729"/>
          <a:ext cx="8867328" cy="5804053"/>
        </p:xfrm>
        <a:graphic>
          <a:graphicData uri="http://schemas.openxmlformats.org/drawingml/2006/table">
            <a:tbl>
              <a:tblPr firstRow="1" firstCol="1" bandRow="1"/>
              <a:tblGrid>
                <a:gridCol w="4382103"/>
                <a:gridCol w="4485225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Старая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Однополярность – единоличное лидерство США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Многополярность – взаимодействие старых (Большая семерка) и новых лидеров (Китай, Россия, Индия, Бразилия)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Институты глобализации (МВФ, Мировой банк, ЕЦБ, ЕБРР) подконтрольны США и их союзникам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Сочетание старых и новых институтов глобализации (Азиатский банк инфраструктурных инвестиций, Новый банк развития, Евразийский банк развития)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США – двигатель либерализма в экономике, инициатор соглашений о свободной торговле (Азиатско-Тихоокеанское партнерство, США- ЕС)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КНР – двигатель либерализма в экономике, инициатор проекта «Один пояс – один путь» (более 60 стран</a:t>
                      </a:r>
                      <a:r>
                        <a:rPr 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600" b="1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ШОС, БРИКС</a:t>
                      </a:r>
                      <a:r>
                        <a:rPr 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США – сторонник протекционизма, вышли из АТП</a:t>
                      </a:r>
                      <a:r>
                        <a:rPr 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выходят из Соглашения по климату, </a:t>
                      </a: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заморозили переговоры США </a:t>
                      </a:r>
                      <a:r>
                        <a:rPr 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ЕС по свободной торговле</a:t>
                      </a:r>
                      <a:endParaRPr lang="ru-RU" sz="16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Распространение западных либеральных ценностей в качестве мирового эталона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Защита новыми лидерами традиционных </a:t>
                      </a:r>
                      <a:r>
                        <a:rPr lang="ru-RU" sz="16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ценностей, доведение Большой семеркой либеральных</a:t>
                      </a:r>
                      <a:r>
                        <a:rPr lang="ru-RU" sz="1600" b="1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ценностей до абсурда (3 пол)</a:t>
                      </a:r>
                      <a:endParaRPr lang="ru-RU" sz="16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 Цивилизованный развод стран, составлявших единый народно-хозяйственный комплекс СССР, невозможность создания Большой Евразии</a:t>
                      </a: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800" b="1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проекта «Большая Евразия» на основе сопряженного развития ЕАЭС и проекта «Один пояс-один путь» 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4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2095500" algn="l"/>
                <a:tab pos="2969895" algn="ctr"/>
              </a:tabLst>
            </a:pPr>
            <a:r>
              <a:rPr lang="ru-RU" sz="49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rebuchet MS" panose="020B0603020202020204" pitchFamily="34" charset="0"/>
                <a:ea typeface="Calibri"/>
                <a:cs typeface="Times New Roman"/>
              </a:rPr>
              <a:t>ЕАЭС и Большая Евразия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064896" cy="5401922"/>
          </a:xfrm>
        </p:spPr>
      </p:pic>
      <p:sp>
        <p:nvSpPr>
          <p:cNvPr id="5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51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Особенности </a:t>
            </a:r>
            <a:r>
              <a:rPr lang="ru-RU" sz="2800" b="1" dirty="0" smtClean="0"/>
              <a:t>Евразийской и Европейской интеграций</a:t>
            </a:r>
            <a:endParaRPr lang="ru-RU" sz="2800" b="1" dirty="0" smtClean="0">
              <a:latin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68092"/>
            <a:ext cx="4176464" cy="177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ЕАЭС</a:t>
            </a:r>
          </a:p>
          <a:p>
            <a:pPr algn="ctr"/>
            <a:r>
              <a:rPr lang="ru-RU" dirty="0"/>
              <a:t>Объединяет страны: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Экспортеры и импортёры ресурсов;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С низким уровнем монетизации экономики.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868092"/>
            <a:ext cx="3960440" cy="177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</a:t>
            </a:r>
          </a:p>
          <a:p>
            <a:pPr algn="ctr"/>
            <a:r>
              <a:rPr lang="ru-RU" dirty="0" smtClean="0"/>
              <a:t>Объединяет страны: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Только импортёры ресурсов;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С высоким уровнем монетизации.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8928" y="4234550"/>
            <a:ext cx="4231064" cy="236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Субъекты хозяйствования приобретают: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Дешёвые</a:t>
            </a:r>
            <a:r>
              <a:rPr lang="ru-RU" dirty="0" smtClean="0"/>
              <a:t> ресурсы по внутренним ценам стран-экспортеров;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6-ой </a:t>
            </a:r>
            <a:r>
              <a:rPr lang="ru-RU" b="1" dirty="0" err="1" smtClean="0">
                <a:solidFill>
                  <a:srgbClr val="FF0000"/>
                </a:solidFill>
              </a:rPr>
              <a:t>малоконкурентный</a:t>
            </a:r>
            <a:r>
              <a:rPr lang="ru-RU" dirty="0" smtClean="0"/>
              <a:t> рынок мира;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Дорогие</a:t>
            </a:r>
            <a:r>
              <a:rPr lang="ru-RU" dirty="0" smtClean="0"/>
              <a:t> денежные кредиты</a:t>
            </a:r>
            <a:br>
              <a:rPr lang="ru-RU" dirty="0" smtClean="0"/>
            </a:br>
            <a:r>
              <a:rPr lang="ru-RU" dirty="0" smtClean="0"/>
              <a:t>(в </a:t>
            </a:r>
            <a:r>
              <a:rPr lang="en-US" dirty="0" smtClean="0"/>
              <a:t>15-</a:t>
            </a:r>
            <a:r>
              <a:rPr lang="ru-RU" dirty="0" smtClean="0"/>
              <a:t>20 раз больше ЕС).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70523" y="3640635"/>
            <a:ext cx="1152129" cy="59391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36195" y="3645024"/>
            <a:ext cx="1152129" cy="58952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4234550"/>
            <a:ext cx="4032447" cy="236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Субъекты хозяйствования приобретают: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Дорогие</a:t>
            </a:r>
            <a:r>
              <a:rPr lang="ru-RU" b="1" dirty="0" smtClean="0"/>
              <a:t> </a:t>
            </a:r>
            <a:r>
              <a:rPr lang="ru-RU" dirty="0" smtClean="0"/>
              <a:t>ресурсы по мировым ценам;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1-ый </a:t>
            </a:r>
            <a:r>
              <a:rPr lang="ru-RU" b="1" dirty="0" err="1" smtClean="0">
                <a:solidFill>
                  <a:srgbClr val="FF0000"/>
                </a:solidFill>
              </a:rPr>
              <a:t>высококонкурентный</a:t>
            </a:r>
            <a:r>
              <a:rPr lang="ru-RU" dirty="0" smtClean="0"/>
              <a:t> рынок мира;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Дешёвые</a:t>
            </a:r>
            <a:r>
              <a:rPr lang="ru-RU" dirty="0" smtClean="0"/>
              <a:t> денежные кредиты</a:t>
            </a:r>
            <a:br>
              <a:rPr lang="ru-RU" dirty="0" smtClean="0"/>
            </a:br>
            <a:r>
              <a:rPr lang="ru-RU" dirty="0" smtClean="0"/>
              <a:t>(в </a:t>
            </a:r>
            <a:r>
              <a:rPr lang="en-US" dirty="0" smtClean="0"/>
              <a:t>15-</a:t>
            </a:r>
            <a:r>
              <a:rPr lang="ru-RU" dirty="0" smtClean="0"/>
              <a:t>20 раз меньше ЕАЭС).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Территориально-отраслевые противоречия ЕАЭС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2194178"/>
            <a:ext cx="3630096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Противоречия между экспортерами и импортерами ресурсов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39" y="2194178"/>
            <a:ext cx="3456384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Противоречия между экспортерами ресурсов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2926" y="4077072"/>
            <a:ext cx="3638729" cy="193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Заинтересованность импортеров перепродавать  </a:t>
            </a:r>
            <a:r>
              <a:rPr lang="ru-RU" dirty="0"/>
              <a:t>за пределы </a:t>
            </a:r>
            <a:r>
              <a:rPr lang="ru-RU" dirty="0" smtClean="0"/>
              <a:t>ЕАЭС по </a:t>
            </a:r>
            <a:r>
              <a:rPr lang="ru-RU" dirty="0"/>
              <a:t>мировым </a:t>
            </a:r>
            <a:r>
              <a:rPr lang="ru-RU" dirty="0" smtClean="0"/>
              <a:t>ценам ресурсы, приобретённые по внутренним ценам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39" y="4077072"/>
            <a:ext cx="3456384" cy="193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Заинтересованность импортеров ресурсов разных стран в различных экспортных пошлинах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850542" y="3593623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084166" y="3593623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Разрешение противоречий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57" y="2737694"/>
            <a:ext cx="3630096" cy="246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Зачисление экспортных пошлин в бюджет стран ЕАЭС – импортёров ресурсов;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Выравнивание уровня внутренних цен на ресурсы к уровню мировых цен (налоговый манёвр).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039" y="2737694"/>
            <a:ext cx="3456384" cy="246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Выравнивание уровней экспортных пошлин в странах экспортерах-ресурсов;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Выравнивание уровня внутренних цен на ресурсы к уровню мировых цен </a:t>
            </a:r>
            <a:r>
              <a:rPr lang="ru-RU" dirty="0"/>
              <a:t>(налоговый манёвр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57" y="1553718"/>
            <a:ext cx="3630096" cy="69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 экспортерами и импортерами ресурсов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58820" y="1556792"/>
            <a:ext cx="3456384" cy="69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 экспортерами ресурсов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850541" y="2248098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084166" y="2248098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верх 4"/>
          <p:cNvSpPr/>
          <p:nvPr/>
        </p:nvSpPr>
        <p:spPr>
          <a:xfrm>
            <a:off x="6372198" y="5207350"/>
            <a:ext cx="864097" cy="102996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верх 19"/>
          <p:cNvSpPr/>
          <p:nvPr/>
        </p:nvSpPr>
        <p:spPr>
          <a:xfrm rot="5400000">
            <a:off x="1796189" y="5261699"/>
            <a:ext cx="1029964" cy="92126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71802" y="5445224"/>
            <a:ext cx="3600398" cy="1152128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dirty="0" smtClean="0"/>
              <a:t>Общий рынок электроэнергии, нефти и газа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 бюджета Российской Федерации от налогового маневра в нефтяной отрасли (млрд. руб.)</a:t>
            </a:r>
            <a:endParaRPr lang="ru-RU" sz="2400" dirty="0"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8564415"/>
              </p:ext>
            </p:extLst>
          </p:nvPr>
        </p:nvGraphicFramePr>
        <p:xfrm>
          <a:off x="1547664" y="2132856"/>
          <a:ext cx="62646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10"/>
          <p:cNvSpPr txBox="1">
            <a:spLocks/>
          </p:cNvSpPr>
          <p:nvPr/>
        </p:nvSpPr>
        <p:spPr>
          <a:xfrm>
            <a:off x="8675688" y="44624"/>
            <a:ext cx="468312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49B74-5DB2-4B03-B1D2-7F6A3C51C318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Компенсация нефтепереработки </a:t>
            </a:r>
            <a:r>
              <a:rPr lang="ru-RU" b="1" dirty="0" smtClean="0"/>
              <a:t>            в 2019</a:t>
            </a:r>
            <a:r>
              <a:rPr lang="en-US" b="1" dirty="0" smtClean="0"/>
              <a:t> </a:t>
            </a:r>
            <a:r>
              <a:rPr lang="ru-RU" b="1" dirty="0" smtClean="0"/>
              <a:t>году </a:t>
            </a:r>
            <a:r>
              <a:rPr lang="ru-RU" b="1" dirty="0"/>
              <a:t>- </a:t>
            </a:r>
            <a:r>
              <a:rPr lang="ru-RU" b="1" dirty="0" smtClean="0"/>
              <a:t>11</a:t>
            </a:r>
            <a:r>
              <a:rPr lang="en-US" b="1" smtClean="0"/>
              <a:t>2</a:t>
            </a:r>
            <a:r>
              <a:rPr lang="ru-RU" b="1" smtClean="0"/>
              <a:t> </a:t>
            </a:r>
            <a:r>
              <a:rPr lang="ru-RU" b="1" dirty="0" err="1"/>
              <a:t>млрд.руб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3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8</a:t>
            </a:fld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2" y="764704"/>
            <a:ext cx="8929614" cy="5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монетизации в странах СНГ (М2:ВВП)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(финансовые противоречия ЕАЭС)</a:t>
            </a:r>
            <a:r>
              <a:rPr lang="ru-RU" sz="2800" b="1" dirty="0" smtClean="0"/>
              <a:t>	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68313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9</a:t>
            </a:fld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" y="1530464"/>
            <a:ext cx="7955548" cy="532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577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Евразийский экономический союз в новой модели глобализации</vt:lpstr>
      <vt:lpstr>Модели глобализации </vt:lpstr>
      <vt:lpstr>ЕАЭС и Большая Евразия </vt:lpstr>
      <vt:lpstr>Презентация PowerPoint</vt:lpstr>
      <vt:lpstr>Презентация PowerPoint</vt:lpstr>
      <vt:lpstr>Презентация PowerPoint</vt:lpstr>
      <vt:lpstr>Доход бюджета Российской Федерации от налогового маневра в нефтяной отрасли (млрд.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глобализации </dc:title>
  <dc:creator>user1</dc:creator>
  <cp:lastModifiedBy>user1</cp:lastModifiedBy>
  <cp:revision>10</cp:revision>
  <dcterms:created xsi:type="dcterms:W3CDTF">2019-05-28T14:46:48Z</dcterms:created>
  <dcterms:modified xsi:type="dcterms:W3CDTF">2019-06-07T10:45:57Z</dcterms:modified>
</cp:coreProperties>
</file>